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2" r:id="rId2"/>
    <p:sldId id="283" r:id="rId3"/>
  </p:sldIdLst>
  <p:sldSz cx="7561263" cy="10693400"/>
  <p:notesSz cx="6797675" cy="9926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520700" indent="-635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042988" indent="-128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563688" indent="-1920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085975" indent="-25717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6735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1F1A"/>
    <a:srgbClr val="262623"/>
    <a:srgbClr val="41413F"/>
    <a:srgbClr val="F6F6F6"/>
    <a:srgbClr val="E3E3E3"/>
    <a:srgbClr val="FF0000"/>
    <a:srgbClr val="CC000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82" autoAdjust="0"/>
    <p:restoredTop sz="94629" autoAdjust="0"/>
  </p:normalViewPr>
  <p:slideViewPr>
    <p:cSldViewPr snapToGrid="0">
      <p:cViewPr varScale="1">
        <p:scale>
          <a:sx n="74" d="100"/>
          <a:sy n="74" d="100"/>
        </p:scale>
        <p:origin x="3222" y="78"/>
      </p:cViewPr>
      <p:guideLst>
        <p:guide orient="horz" pos="6735"/>
        <p:guide pos="23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97" d="100"/>
          <a:sy n="97" d="100"/>
        </p:scale>
        <p:origin x="-3690" y="-84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23" tIns="47712" rIns="95423" bIns="47712" numCol="1" anchor="t" anchorCtr="0" compatLnSpc="1">
            <a:prstTxWarp prst="textNoShape">
              <a:avLst/>
            </a:prstTxWarp>
          </a:bodyPr>
          <a:lstStyle>
            <a:lvl1pPr defTabSz="954139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23" tIns="47712" rIns="95423" bIns="47712" numCol="1" anchor="t" anchorCtr="0" compatLnSpc="1">
            <a:prstTxWarp prst="textNoShape">
              <a:avLst/>
            </a:prstTxWarp>
          </a:bodyPr>
          <a:lstStyle>
            <a:lvl1pPr algn="r" defTabSz="954139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23" tIns="47712" rIns="95423" bIns="47712" numCol="1" anchor="b" anchorCtr="0" compatLnSpc="1">
            <a:prstTxWarp prst="textNoShape">
              <a:avLst/>
            </a:prstTxWarp>
          </a:bodyPr>
          <a:lstStyle>
            <a:lvl1pPr defTabSz="954139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23" tIns="47712" rIns="95423" bIns="47712" numCol="1" anchor="b" anchorCtr="0" compatLnSpc="1">
            <a:prstTxWarp prst="textNoShape">
              <a:avLst/>
            </a:prstTxWarp>
          </a:bodyPr>
          <a:lstStyle>
            <a:lvl1pPr algn="r" defTabSz="954088">
              <a:defRPr sz="1300"/>
            </a:lvl1pPr>
          </a:lstStyle>
          <a:p>
            <a:fld id="{38BD2965-C000-422F-B634-5D4F41C0C2B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23" tIns="47712" rIns="95423" bIns="47712" numCol="1" anchor="t" anchorCtr="0" compatLnSpc="1">
            <a:prstTxWarp prst="textNoShape">
              <a:avLst/>
            </a:prstTxWarp>
          </a:bodyPr>
          <a:lstStyle>
            <a:lvl1pPr defTabSz="954139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23" tIns="47712" rIns="95423" bIns="47712" numCol="1" anchor="t" anchorCtr="0" compatLnSpc="1">
            <a:prstTxWarp prst="textNoShape">
              <a:avLst/>
            </a:prstTxWarp>
          </a:bodyPr>
          <a:lstStyle>
            <a:lvl1pPr algn="r" defTabSz="954139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82800" y="742950"/>
            <a:ext cx="26320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23" tIns="47712" rIns="95423" bIns="47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23" tIns="47712" rIns="95423" bIns="47712" numCol="1" anchor="b" anchorCtr="0" compatLnSpc="1">
            <a:prstTxWarp prst="textNoShape">
              <a:avLst/>
            </a:prstTxWarp>
          </a:bodyPr>
          <a:lstStyle>
            <a:lvl1pPr defTabSz="954139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23" tIns="47712" rIns="95423" bIns="47712" numCol="1" anchor="b" anchorCtr="0" compatLnSpc="1">
            <a:prstTxWarp prst="textNoShape">
              <a:avLst/>
            </a:prstTxWarp>
          </a:bodyPr>
          <a:lstStyle>
            <a:lvl1pPr algn="r" defTabSz="954088">
              <a:defRPr sz="1300"/>
            </a:lvl1pPr>
          </a:lstStyle>
          <a:p>
            <a:fld id="{C370E34B-1413-48F5-AE1B-80CB7360CB72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5207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1042988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563688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2085975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540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540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540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540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540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160F80A-BB7A-4D31-BB6F-DB3BF1370D38}" type="slidenum">
              <a:rPr lang="fr-FR" altLang="fr-FR"/>
              <a:pPr eaLnBrk="1" hangingPunct="1"/>
              <a:t>1</a:t>
            </a:fld>
            <a:endParaRPr lang="fr-FR" altLang="fr-FR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540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540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540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540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540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592C99E-10AC-4C35-9FD7-7AEA1ACC4758}" type="slidenum">
              <a:rPr lang="fr-FR" altLang="fr-FR"/>
              <a:pPr eaLnBrk="1" hangingPunct="1"/>
              <a:t>2</a:t>
            </a:fld>
            <a:endParaRPr lang="fr-FR" altLang="fr-FR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  <a:prstGeom prst="rect">
            <a:avLst/>
          </a:prstGeom>
        </p:spPr>
        <p:txBody>
          <a:bodyPr lIns="104306" tIns="52153" rIns="104306" bIns="52153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  <a:prstGeom prst="rect">
            <a:avLst/>
          </a:prstGeom>
        </p:spPr>
        <p:txBody>
          <a:bodyPr lIns="104306" tIns="52153" rIns="104306" bIns="52153"/>
          <a:lstStyle>
            <a:lvl1pPr marL="0" indent="0" algn="ctr">
              <a:buNone/>
              <a:defRPr/>
            </a:lvl1pPr>
            <a:lvl2pPr marL="521528" indent="0" algn="ctr">
              <a:buNone/>
              <a:defRPr/>
            </a:lvl2pPr>
            <a:lvl3pPr marL="1043056" indent="0" algn="ctr">
              <a:buNone/>
              <a:defRPr/>
            </a:lvl3pPr>
            <a:lvl4pPr marL="1564584" indent="0" algn="ctr">
              <a:buNone/>
              <a:defRPr/>
            </a:lvl4pPr>
            <a:lvl5pPr marL="2086112" indent="0" algn="ctr">
              <a:buNone/>
              <a:defRPr/>
            </a:lvl5pPr>
            <a:lvl6pPr marL="2607640" indent="0" algn="ctr">
              <a:buNone/>
              <a:defRPr/>
            </a:lvl6pPr>
            <a:lvl7pPr marL="3129168" indent="0" algn="ctr">
              <a:buNone/>
              <a:defRPr/>
            </a:lvl7pPr>
            <a:lvl8pPr marL="3650696" indent="0" algn="ctr">
              <a:buNone/>
              <a:defRPr/>
            </a:lvl8pPr>
            <a:lvl9pPr marL="4172224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3987305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lIns="104306" tIns="52153" rIns="104306" bIns="52153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78063" y="2495129"/>
            <a:ext cx="6805137" cy="7057149"/>
          </a:xfrm>
          <a:prstGeom prst="rect">
            <a:avLst/>
          </a:prstGeom>
        </p:spPr>
        <p:txBody>
          <a:bodyPr vert="eaVert" lIns="104306" tIns="52153" rIns="104306" bIns="52153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4222672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481916" y="428234"/>
            <a:ext cx="1701284" cy="9124044"/>
          </a:xfrm>
          <a:prstGeom prst="rect">
            <a:avLst/>
          </a:prstGeom>
        </p:spPr>
        <p:txBody>
          <a:bodyPr vert="eaVert" lIns="104306" tIns="52153" rIns="104306" bIns="52153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78063" y="428234"/>
            <a:ext cx="4977831" cy="9124044"/>
          </a:xfrm>
          <a:prstGeom prst="rect">
            <a:avLst/>
          </a:prstGeom>
        </p:spPr>
        <p:txBody>
          <a:bodyPr vert="eaVert" lIns="104306" tIns="52153" rIns="104306" bIns="52153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834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lIns="104306" tIns="52153" rIns="104306" bIns="52153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8063" y="2495129"/>
            <a:ext cx="6805137" cy="7057149"/>
          </a:xfrm>
          <a:prstGeom prst="rect">
            <a:avLst/>
          </a:prstGeom>
        </p:spPr>
        <p:txBody>
          <a:bodyPr lIns="104306" tIns="52153" rIns="104306" bIns="52153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33754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  <a:prstGeom prst="rect">
            <a:avLst/>
          </a:prstGeom>
        </p:spPr>
        <p:txBody>
          <a:bodyPr lIns="104306" tIns="52153" rIns="104306" bIns="52153" anchor="t"/>
          <a:lstStyle>
            <a:lvl1pPr algn="l">
              <a:defRPr sz="46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8" y="4532321"/>
            <a:ext cx="6427074" cy="2339180"/>
          </a:xfrm>
          <a:prstGeom prst="rect">
            <a:avLst/>
          </a:prstGeom>
        </p:spPr>
        <p:txBody>
          <a:bodyPr lIns="104306" tIns="52153" rIns="104306" bIns="52153" anchor="b"/>
          <a:lstStyle>
            <a:lvl1pPr marL="0" indent="0">
              <a:buNone/>
              <a:defRPr sz="2300"/>
            </a:lvl1pPr>
            <a:lvl2pPr marL="521528" indent="0">
              <a:buNone/>
              <a:defRPr sz="2100"/>
            </a:lvl2pPr>
            <a:lvl3pPr marL="1043056" indent="0">
              <a:buNone/>
              <a:defRPr sz="1800"/>
            </a:lvl3pPr>
            <a:lvl4pPr marL="1564584" indent="0">
              <a:buNone/>
              <a:defRPr sz="1600"/>
            </a:lvl4pPr>
            <a:lvl5pPr marL="2086112" indent="0">
              <a:buNone/>
              <a:defRPr sz="1600"/>
            </a:lvl5pPr>
            <a:lvl6pPr marL="2607640" indent="0">
              <a:buNone/>
              <a:defRPr sz="1600"/>
            </a:lvl6pPr>
            <a:lvl7pPr marL="3129168" indent="0">
              <a:buNone/>
              <a:defRPr sz="1600"/>
            </a:lvl7pPr>
            <a:lvl8pPr marL="3650696" indent="0">
              <a:buNone/>
              <a:defRPr sz="1600"/>
            </a:lvl8pPr>
            <a:lvl9pPr marL="4172224" indent="0">
              <a:buNone/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255859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lIns="104306" tIns="52153" rIns="104306" bIns="52153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78063" y="2495129"/>
            <a:ext cx="3339558" cy="7057149"/>
          </a:xfrm>
          <a:prstGeom prst="rect">
            <a:avLst/>
          </a:prstGeom>
        </p:spPr>
        <p:txBody>
          <a:bodyPr lIns="104306" tIns="52153" rIns="104306" bIns="52153"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843642" y="2495129"/>
            <a:ext cx="3339558" cy="7057149"/>
          </a:xfrm>
          <a:prstGeom prst="rect">
            <a:avLst/>
          </a:prstGeom>
        </p:spPr>
        <p:txBody>
          <a:bodyPr lIns="104306" tIns="52153" rIns="104306" bIns="52153"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086112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lIns="104306" tIns="52153" rIns="104306" bIns="52153"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  <a:prstGeom prst="rect">
            <a:avLst/>
          </a:prstGeom>
        </p:spPr>
        <p:txBody>
          <a:bodyPr lIns="104306" tIns="52153" rIns="104306" bIns="52153"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  <a:prstGeom prst="rect">
            <a:avLst/>
          </a:prstGeom>
        </p:spPr>
        <p:txBody>
          <a:bodyPr lIns="104306" tIns="52153" rIns="104306" bIns="52153"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  <a:prstGeom prst="rect">
            <a:avLst/>
          </a:prstGeom>
        </p:spPr>
        <p:txBody>
          <a:bodyPr lIns="104306" tIns="52153" rIns="104306" bIns="52153"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  <a:prstGeom prst="rect">
            <a:avLst/>
          </a:prstGeom>
        </p:spPr>
        <p:txBody>
          <a:bodyPr lIns="104306" tIns="52153" rIns="104306" bIns="52153"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318639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lIns="104306" tIns="52153" rIns="104306" bIns="52153"/>
          <a:lstStyle/>
          <a:p>
            <a:r>
              <a:rPr lang="fr-FR"/>
              <a:t>Cliquez pour modifier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980033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2538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4" cy="1811937"/>
          </a:xfrm>
          <a:prstGeom prst="rect">
            <a:avLst/>
          </a:prstGeom>
        </p:spPr>
        <p:txBody>
          <a:bodyPr lIns="104306" tIns="52153" rIns="104306" bIns="52153" anchor="b"/>
          <a:lstStyle>
            <a:lvl1pPr algn="l">
              <a:defRPr sz="23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  <a:prstGeom prst="rect">
            <a:avLst/>
          </a:prstGeom>
        </p:spPr>
        <p:txBody>
          <a:bodyPr lIns="104306" tIns="52153" rIns="104306" bIns="52153"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  <a:prstGeom prst="rect">
            <a:avLst/>
          </a:prstGeom>
        </p:spPr>
        <p:txBody>
          <a:bodyPr lIns="104306" tIns="52153" rIns="104306" bIns="52153"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52269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7485381"/>
            <a:ext cx="4536758" cy="883692"/>
          </a:xfrm>
          <a:prstGeom prst="rect">
            <a:avLst/>
          </a:prstGeom>
        </p:spPr>
        <p:txBody>
          <a:bodyPr lIns="104306" tIns="52153" rIns="104306" bIns="52153" anchor="b"/>
          <a:lstStyle>
            <a:lvl1pPr algn="l">
              <a:defRPr sz="23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  <a:prstGeom prst="rect">
            <a:avLst/>
          </a:prstGeom>
        </p:spPr>
        <p:txBody>
          <a:bodyPr lIns="104306" tIns="52153" rIns="104306" bIns="52153"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8"/>
          </a:xfrm>
          <a:prstGeom prst="rect">
            <a:avLst/>
          </a:prstGeom>
        </p:spPr>
        <p:txBody>
          <a:bodyPr lIns="104306" tIns="52153" rIns="104306" bIns="52153"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889644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5pPr>
      <a:lvl6pPr marL="521528" algn="ctr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6pPr>
      <a:lvl7pPr marL="1043056" algn="ctr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7pPr>
      <a:lvl8pPr marL="1564584" algn="ctr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8pPr>
      <a:lvl9pPr marL="2086112" algn="ctr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9pPr>
    </p:titleStyle>
    <p:bodyStyle>
      <a:lvl1pPr marL="390525" indent="-390525" algn="l" rtl="0" eaLnBrk="0" fontAlgn="base" hangingPunct="0">
        <a:spcBef>
          <a:spcPct val="20000"/>
        </a:spcBef>
        <a:spcAft>
          <a:spcPct val="0"/>
        </a:spcAft>
        <a:buChar char="•"/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846138" indent="-325438" algn="l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303338" indent="-260350" algn="l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</a:defRPr>
      </a:lvl3pPr>
      <a:lvl4pPr marL="1824038" indent="-260350" algn="l" rtl="0" eaLnBrk="0" fontAlgn="base" hangingPunct="0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4pPr>
      <a:lvl5pPr marL="2346325" indent="-260350" algn="l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5pPr>
      <a:lvl6pPr marL="2868404" indent="-260764" algn="l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6pPr>
      <a:lvl7pPr marL="3389932" indent="-260764" algn="l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7pPr>
      <a:lvl8pPr marL="3911460" indent="-260764" algn="l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8pPr>
      <a:lvl9pPr marL="4432988" indent="-260764" algn="l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mailto:ludivine@ospectacles.fr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218"/>
          <p:cNvSpPr txBox="1">
            <a:spLocks noChangeArrowheads="1"/>
          </p:cNvSpPr>
          <p:nvPr/>
        </p:nvSpPr>
        <p:spPr bwMode="auto">
          <a:xfrm>
            <a:off x="49213" y="9663113"/>
            <a:ext cx="7434262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6" tIns="52153" rIns="104306" bIns="52153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60000"/>
              </a:lnSpc>
              <a:spcBef>
                <a:spcPct val="50000"/>
              </a:spcBef>
              <a:defRPr/>
            </a:pPr>
            <a:r>
              <a:rPr lang="fr-FR" altLang="fr-FR" sz="1100" b="1" dirty="0">
                <a:solidFill>
                  <a:srgbClr val="E41F1A"/>
                </a:solidFill>
              </a:rPr>
              <a:t>Légende : </a:t>
            </a:r>
            <a:r>
              <a:rPr lang="fr-FR" altLang="fr-FR" sz="1100" b="1" dirty="0">
                <a:solidFill>
                  <a:schemeClr val="bg2">
                    <a:lumMod val="50000"/>
                  </a:schemeClr>
                </a:solidFill>
              </a:rPr>
              <a:t>D :</a:t>
            </a:r>
            <a:r>
              <a:rPr lang="fr-FR" altLang="fr-FR" sz="1100" dirty="0">
                <a:solidFill>
                  <a:schemeClr val="bg2">
                    <a:lumMod val="50000"/>
                  </a:schemeClr>
                </a:solidFill>
              </a:rPr>
              <a:t> Debout </a:t>
            </a:r>
            <a:r>
              <a:rPr lang="fr-FR" altLang="fr-FR" sz="1100" b="1" dirty="0">
                <a:solidFill>
                  <a:schemeClr val="bg2">
                    <a:lumMod val="50000"/>
                  </a:schemeClr>
                </a:solidFill>
              </a:rPr>
              <a:t>- AD : </a:t>
            </a:r>
            <a:r>
              <a:rPr lang="fr-FR" altLang="fr-FR" sz="1100" dirty="0">
                <a:solidFill>
                  <a:schemeClr val="bg2">
                    <a:lumMod val="50000"/>
                  </a:schemeClr>
                </a:solidFill>
              </a:rPr>
              <a:t>Assis/debout placement libre </a:t>
            </a:r>
            <a:r>
              <a:rPr lang="fr-FR" altLang="fr-FR" sz="1100" b="1" dirty="0">
                <a:solidFill>
                  <a:schemeClr val="bg2">
                    <a:lumMod val="50000"/>
                  </a:schemeClr>
                </a:solidFill>
              </a:rPr>
              <a:t>- ANN : </a:t>
            </a:r>
            <a:r>
              <a:rPr lang="fr-FR" altLang="fr-FR" sz="1100" dirty="0">
                <a:solidFill>
                  <a:schemeClr val="bg2">
                    <a:lumMod val="50000"/>
                  </a:schemeClr>
                </a:solidFill>
              </a:rPr>
              <a:t>Assis non numéroté </a:t>
            </a:r>
            <a:r>
              <a:rPr lang="fr-FR" altLang="fr-FR" sz="1100" b="1" dirty="0">
                <a:solidFill>
                  <a:schemeClr val="bg2">
                    <a:lumMod val="50000"/>
                  </a:schemeClr>
                </a:solidFill>
              </a:rPr>
              <a:t>- AN : </a:t>
            </a:r>
            <a:r>
              <a:rPr lang="fr-FR" altLang="fr-FR" sz="1100" dirty="0">
                <a:solidFill>
                  <a:schemeClr val="bg2">
                    <a:lumMod val="50000"/>
                  </a:schemeClr>
                </a:solidFill>
              </a:rPr>
              <a:t>Assis numéroté </a:t>
            </a:r>
            <a:r>
              <a:rPr lang="fr-FR" altLang="fr-FR" sz="1100" b="1" dirty="0">
                <a:solidFill>
                  <a:schemeClr val="bg2">
                    <a:lumMod val="50000"/>
                  </a:schemeClr>
                </a:solidFill>
              </a:rPr>
              <a:t>– DP : </a:t>
            </a:r>
            <a:r>
              <a:rPr lang="fr-FR" altLang="fr-FR" sz="1100" dirty="0">
                <a:solidFill>
                  <a:schemeClr val="bg2">
                    <a:lumMod val="50000"/>
                  </a:schemeClr>
                </a:solidFill>
              </a:rPr>
              <a:t>Dernières Places</a:t>
            </a:r>
          </a:p>
        </p:txBody>
      </p:sp>
      <p:pic>
        <p:nvPicPr>
          <p:cNvPr id="2051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7558087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Imag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9664700"/>
            <a:ext cx="7558087" cy="104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Text Box 2"/>
          <p:cNvSpPr txBox="1">
            <a:spLocks noChangeArrowheads="1"/>
          </p:cNvSpPr>
          <p:nvPr/>
        </p:nvSpPr>
        <p:spPr bwMode="auto">
          <a:xfrm>
            <a:off x="2771775" y="10148888"/>
            <a:ext cx="4789488" cy="56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6" tIns="52153" rIns="104306" bIns="52153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fr-FR" altLang="fr-FR" sz="1500" b="1" baseline="30000">
                <a:solidFill>
                  <a:srgbClr val="41413F"/>
                </a:solidFill>
              </a:rPr>
              <a:t>Réservations et informations : </a:t>
            </a:r>
            <a:r>
              <a:rPr lang="fr-FR" altLang="fr-FR" sz="1500" b="1" baseline="30000">
                <a:solidFill>
                  <a:schemeClr val="bg1"/>
                </a:solidFill>
              </a:rPr>
              <a:t>02 40 48 97 30 / ludivine@ospectacles.fr</a:t>
            </a:r>
          </a:p>
          <a:p>
            <a:pPr>
              <a:lnSpc>
                <a:spcPct val="150000"/>
              </a:lnSpc>
            </a:pPr>
            <a:r>
              <a:rPr lang="fr-FR" altLang="fr-FR" sz="1500" b="1" baseline="30000">
                <a:solidFill>
                  <a:srgbClr val="41413F"/>
                </a:solidFill>
              </a:rPr>
              <a:t>Commandes : </a:t>
            </a:r>
            <a:r>
              <a:rPr lang="fr-FR" altLang="fr-FR" sz="1500" b="1" baseline="30000">
                <a:solidFill>
                  <a:schemeClr val="bg1"/>
                </a:solidFill>
              </a:rPr>
              <a:t>Merci d’utiliser le bon de commande</a:t>
            </a:r>
          </a:p>
        </p:txBody>
      </p:sp>
      <p:sp>
        <p:nvSpPr>
          <p:cNvPr id="2054" name="Text Box 2"/>
          <p:cNvSpPr txBox="1">
            <a:spLocks noChangeArrowheads="1"/>
          </p:cNvSpPr>
          <p:nvPr/>
        </p:nvSpPr>
        <p:spPr bwMode="auto">
          <a:xfrm>
            <a:off x="190500" y="10461625"/>
            <a:ext cx="2457450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6" tIns="52153" rIns="104306" bIns="52153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fr-FR" altLang="fr-FR" sz="1300" b="1" baseline="30000" dirty="0">
                <a:solidFill>
                  <a:schemeClr val="bg1"/>
                </a:solidFill>
              </a:rPr>
              <a:t>21 quai Ferdinand Favre - 44000 Nantes</a:t>
            </a:r>
          </a:p>
        </p:txBody>
      </p:sp>
      <p:sp>
        <p:nvSpPr>
          <p:cNvPr id="2055" name="Text Box 2"/>
          <p:cNvSpPr txBox="1">
            <a:spLocks noChangeArrowheads="1"/>
          </p:cNvSpPr>
          <p:nvPr/>
        </p:nvSpPr>
        <p:spPr bwMode="auto">
          <a:xfrm>
            <a:off x="1588" y="9769475"/>
            <a:ext cx="7559675" cy="22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6" tIns="52153" rIns="104306" bIns="52153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fr-FR" altLang="fr-FR" sz="1400" i="1" baseline="30000">
                <a:solidFill>
                  <a:schemeClr val="bg1"/>
                </a:solidFill>
              </a:rPr>
              <a:t>N.B. : Nous vous attribuons les meilleures places disponibles au moment de votre commande. Nous contacter si besoin.</a:t>
            </a:r>
            <a:endParaRPr lang="fr-FR" altLang="fr-FR" sz="1400" b="1" baseline="30000">
              <a:solidFill>
                <a:schemeClr val="bg1"/>
              </a:solidFill>
            </a:endParaRP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190500" y="1371600"/>
            <a:ext cx="7172325" cy="1439863"/>
          </a:xfrm>
          <a:prstGeom prst="rect">
            <a:avLst/>
          </a:prstGeom>
          <a:ln w="6350">
            <a:solidFill>
              <a:srgbClr val="E41F1A"/>
            </a:solidFill>
            <a:prstDash val="sysDot"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4306" tIns="52153" rIns="104306" bIns="52153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5000"/>
              </a:spcBef>
              <a:defRPr/>
            </a:pPr>
            <a:endParaRPr lang="fr-FR" altLang="fr-FR" sz="100" dirty="0"/>
          </a:p>
        </p:txBody>
      </p:sp>
      <p:sp>
        <p:nvSpPr>
          <p:cNvPr id="2057" name="ZoneTexte 1"/>
          <p:cNvSpPr txBox="1">
            <a:spLocks noChangeArrowheads="1"/>
          </p:cNvSpPr>
          <p:nvPr/>
        </p:nvSpPr>
        <p:spPr bwMode="auto">
          <a:xfrm>
            <a:off x="3859213" y="1784350"/>
            <a:ext cx="3455987" cy="99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ts val="1300"/>
              </a:lnSpc>
              <a:spcBef>
                <a:spcPct val="30000"/>
              </a:spcBef>
            </a:pPr>
            <a:r>
              <a:rPr lang="fr-FR" altLang="fr-FR" sz="900" b="1">
                <a:solidFill>
                  <a:srgbClr val="E41F1A"/>
                </a:solidFill>
              </a:rPr>
              <a:t>Téléphone : </a:t>
            </a:r>
            <a:r>
              <a:rPr lang="fr-FR" altLang="fr-FR" sz="900">
                <a:solidFill>
                  <a:srgbClr val="E41F1A"/>
                </a:solidFill>
              </a:rPr>
              <a:t>..…...........................................................................</a:t>
            </a:r>
          </a:p>
          <a:p>
            <a:pPr eaLnBrk="1" hangingPunct="1">
              <a:lnSpc>
                <a:spcPts val="1300"/>
              </a:lnSpc>
              <a:spcBef>
                <a:spcPct val="30000"/>
              </a:spcBef>
            </a:pPr>
            <a:r>
              <a:rPr lang="fr-FR" altLang="fr-FR" sz="700" i="1">
                <a:solidFill>
                  <a:srgbClr val="E41F1A"/>
                </a:solidFill>
              </a:rPr>
              <a:t>S’il s’agit d’une permanence</a:t>
            </a:r>
            <a:r>
              <a:rPr lang="fr-FR" altLang="fr-FR" sz="700">
                <a:solidFill>
                  <a:srgbClr val="E41F1A"/>
                </a:solidFill>
              </a:rPr>
              <a:t>, </a:t>
            </a:r>
            <a:r>
              <a:rPr lang="fr-FR" altLang="fr-FR" sz="700" i="1">
                <a:solidFill>
                  <a:srgbClr val="E41F1A"/>
                </a:solidFill>
              </a:rPr>
              <a:t>merci de préciser les horaires : </a:t>
            </a:r>
            <a:r>
              <a:rPr lang="fr-FR" altLang="fr-FR" sz="900" i="1">
                <a:solidFill>
                  <a:srgbClr val="E41F1A"/>
                </a:solidFill>
              </a:rPr>
              <a:t>………………………..…………………………………………………</a:t>
            </a:r>
          </a:p>
          <a:p>
            <a:pPr eaLnBrk="1" hangingPunct="1">
              <a:lnSpc>
                <a:spcPts val="1300"/>
              </a:lnSpc>
              <a:spcBef>
                <a:spcPct val="25000"/>
              </a:spcBef>
            </a:pPr>
            <a:r>
              <a:rPr lang="fr-FR" altLang="fr-FR" sz="900" b="1">
                <a:solidFill>
                  <a:srgbClr val="E41F1A"/>
                </a:solidFill>
              </a:rPr>
              <a:t>Mail :</a:t>
            </a:r>
            <a:r>
              <a:rPr lang="fr-FR" altLang="fr-FR" sz="900">
                <a:solidFill>
                  <a:srgbClr val="E41F1A"/>
                </a:solidFill>
              </a:rPr>
              <a:t> …………………..……………………………………….….</a:t>
            </a:r>
          </a:p>
          <a:p>
            <a:pPr eaLnBrk="1" hangingPunct="1">
              <a:lnSpc>
                <a:spcPts val="1300"/>
              </a:lnSpc>
            </a:pPr>
            <a:endParaRPr lang="fr-FR" altLang="fr-FR" sz="900">
              <a:solidFill>
                <a:srgbClr val="E41F1A"/>
              </a:solidFill>
            </a:endParaRPr>
          </a:p>
        </p:txBody>
      </p:sp>
      <p:sp>
        <p:nvSpPr>
          <p:cNvPr id="2058" name="ZoneTexte 24"/>
          <p:cNvSpPr txBox="1">
            <a:spLocks noChangeArrowheads="1"/>
          </p:cNvSpPr>
          <p:nvPr/>
        </p:nvSpPr>
        <p:spPr bwMode="auto">
          <a:xfrm>
            <a:off x="244475" y="1511300"/>
            <a:ext cx="3576638" cy="130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ts val="1600"/>
              </a:lnSpc>
              <a:spcBef>
                <a:spcPct val="25000"/>
              </a:spcBef>
            </a:pPr>
            <a:r>
              <a:rPr lang="fr-FR" altLang="fr-FR" sz="1400" b="1">
                <a:solidFill>
                  <a:srgbClr val="E41F1A"/>
                </a:solidFill>
              </a:rPr>
              <a:t>VOTRE ENTREPRISE</a:t>
            </a:r>
          </a:p>
          <a:p>
            <a:pPr eaLnBrk="1" hangingPunct="1">
              <a:lnSpc>
                <a:spcPts val="1600"/>
              </a:lnSpc>
              <a:spcBef>
                <a:spcPct val="25000"/>
              </a:spcBef>
            </a:pPr>
            <a:r>
              <a:rPr lang="fr-FR" altLang="fr-FR" sz="900" b="1">
                <a:solidFill>
                  <a:srgbClr val="E41F1A"/>
                </a:solidFill>
              </a:rPr>
              <a:t>Nom :</a:t>
            </a:r>
            <a:r>
              <a:rPr lang="fr-FR" altLang="fr-FR" sz="900">
                <a:solidFill>
                  <a:srgbClr val="E41F1A"/>
                </a:solidFill>
              </a:rPr>
              <a:t> …………………………………………….……....….………..…</a:t>
            </a:r>
          </a:p>
          <a:p>
            <a:pPr eaLnBrk="1" hangingPunct="1">
              <a:lnSpc>
                <a:spcPts val="1300"/>
              </a:lnSpc>
              <a:spcBef>
                <a:spcPct val="25000"/>
              </a:spcBef>
            </a:pPr>
            <a:r>
              <a:rPr lang="fr-FR" altLang="fr-FR" sz="900" b="1">
                <a:solidFill>
                  <a:srgbClr val="E41F1A"/>
                </a:solidFill>
              </a:rPr>
              <a:t>Adresse :</a:t>
            </a:r>
            <a:r>
              <a:rPr lang="fr-FR" altLang="fr-FR" sz="900">
                <a:solidFill>
                  <a:srgbClr val="E41F1A"/>
                </a:solidFill>
              </a:rPr>
              <a:t> ………………………………………………………………...</a:t>
            </a:r>
          </a:p>
          <a:p>
            <a:pPr eaLnBrk="1" hangingPunct="1">
              <a:lnSpc>
                <a:spcPts val="1300"/>
              </a:lnSpc>
              <a:spcBef>
                <a:spcPct val="25000"/>
              </a:spcBef>
            </a:pPr>
            <a:r>
              <a:rPr lang="fr-FR" altLang="fr-FR" sz="900">
                <a:solidFill>
                  <a:srgbClr val="E41F1A"/>
                </a:solidFill>
              </a:rPr>
              <a:t>……………………………………………………………………………..</a:t>
            </a:r>
          </a:p>
          <a:p>
            <a:pPr eaLnBrk="1" hangingPunct="1">
              <a:lnSpc>
                <a:spcPts val="1300"/>
              </a:lnSpc>
              <a:spcBef>
                <a:spcPct val="25000"/>
              </a:spcBef>
            </a:pPr>
            <a:r>
              <a:rPr lang="fr-FR" altLang="fr-FR" sz="900" b="1">
                <a:solidFill>
                  <a:srgbClr val="E41F1A"/>
                </a:solidFill>
              </a:rPr>
              <a:t>Nom du correspondant : </a:t>
            </a:r>
            <a:r>
              <a:rPr lang="fr-FR" altLang="fr-FR" sz="900">
                <a:solidFill>
                  <a:srgbClr val="E41F1A"/>
                </a:solidFill>
              </a:rPr>
              <a:t>       Mme        M.    …………………….........…………...…………………………………….</a:t>
            </a:r>
            <a:endParaRPr lang="fr-FR" altLang="fr-FR" sz="100">
              <a:solidFill>
                <a:srgbClr val="E41F1A"/>
              </a:solidFill>
            </a:endParaRPr>
          </a:p>
        </p:txBody>
      </p:sp>
      <p:sp>
        <p:nvSpPr>
          <p:cNvPr id="2059" name="Rectangle 6"/>
          <p:cNvSpPr>
            <a:spLocks noChangeArrowheads="1"/>
          </p:cNvSpPr>
          <p:nvPr/>
        </p:nvSpPr>
        <p:spPr bwMode="auto">
          <a:xfrm>
            <a:off x="1714500" y="2433638"/>
            <a:ext cx="142875" cy="144462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2060" name="Rectangle 109"/>
          <p:cNvSpPr>
            <a:spLocks noChangeArrowheads="1"/>
          </p:cNvSpPr>
          <p:nvPr/>
        </p:nvSpPr>
        <p:spPr bwMode="auto">
          <a:xfrm>
            <a:off x="2220913" y="2433638"/>
            <a:ext cx="144462" cy="144462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195263" y="3230563"/>
            <a:ext cx="7172325" cy="2843212"/>
          </a:xfrm>
          <a:prstGeom prst="rect">
            <a:avLst/>
          </a:prstGeom>
          <a:ln w="6350">
            <a:solidFill>
              <a:srgbClr val="E41F1A"/>
            </a:solidFill>
            <a:prstDash val="sysDot"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4306" tIns="52153" rIns="104306" bIns="52153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5000"/>
              </a:spcBef>
              <a:defRPr/>
            </a:pPr>
            <a:endParaRPr lang="fr-FR" altLang="fr-FR" sz="100" dirty="0"/>
          </a:p>
        </p:txBody>
      </p:sp>
      <p:sp>
        <p:nvSpPr>
          <p:cNvPr id="2062" name="ZoneTexte 24"/>
          <p:cNvSpPr txBox="1">
            <a:spLocks noChangeArrowheads="1"/>
          </p:cNvSpPr>
          <p:nvPr/>
        </p:nvSpPr>
        <p:spPr bwMode="auto">
          <a:xfrm>
            <a:off x="247650" y="3317875"/>
            <a:ext cx="7029450" cy="1522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lang="fr-FR" altLang="fr-FR" sz="1400" b="1" dirty="0">
                <a:solidFill>
                  <a:srgbClr val="E41F1A"/>
                </a:solidFill>
              </a:rPr>
              <a:t>REMISE DES PLACES :</a:t>
            </a:r>
          </a:p>
          <a:p>
            <a:r>
              <a:rPr lang="fr-FR" altLang="fr-FR" sz="1000" baseline="30000" dirty="0"/>
              <a:t>(3 semaines à compter de la réception de la commande ou au plus tard 1 semaine avant la date du concert/spectacle) :  </a:t>
            </a:r>
            <a:r>
              <a:rPr lang="fr-FR" altLang="fr-FR" sz="1000" b="1" baseline="30000" dirty="0"/>
              <a:t> </a:t>
            </a:r>
          </a:p>
          <a:p>
            <a:r>
              <a:rPr lang="fr-FR" altLang="fr-FR" sz="700" b="1" baseline="30000" dirty="0"/>
              <a:t> </a:t>
            </a:r>
            <a:br>
              <a:rPr lang="fr-FR" altLang="fr-FR" sz="1100" b="1" baseline="30000" dirty="0"/>
            </a:br>
            <a:r>
              <a:rPr lang="fr-FR" altLang="fr-FR" sz="1100" b="1" baseline="30000" dirty="0"/>
              <a:t>           </a:t>
            </a:r>
            <a:r>
              <a:rPr lang="fr-FR" altLang="fr-FR" sz="1600" b="1" baseline="30000" dirty="0">
                <a:solidFill>
                  <a:srgbClr val="40413F"/>
                </a:solidFill>
              </a:rPr>
              <a:t>Retrait à nos bureaux, 21 quai Ferdinand Favre à Nantes                Retrait guichet </a:t>
            </a:r>
            <a:r>
              <a:rPr lang="fr-FR" altLang="fr-FR" sz="1600" b="1" baseline="30000" dirty="0">
                <a:solidFill>
                  <a:srgbClr val="E41F19"/>
                </a:solidFill>
              </a:rPr>
              <a:t>*</a:t>
            </a:r>
            <a:r>
              <a:rPr lang="fr-FR" altLang="fr-FR" sz="1600" b="1" baseline="30000" dirty="0">
                <a:solidFill>
                  <a:srgbClr val="40413F"/>
                </a:solidFill>
              </a:rPr>
              <a:t>                 </a:t>
            </a:r>
          </a:p>
          <a:p>
            <a:pPr>
              <a:lnSpc>
                <a:spcPts val="2200"/>
              </a:lnSpc>
            </a:pPr>
            <a:r>
              <a:rPr lang="fr-FR" altLang="fr-FR" sz="1600" b="1" baseline="30000" dirty="0">
                <a:solidFill>
                  <a:srgbClr val="40413F"/>
                </a:solidFill>
              </a:rPr>
              <a:t>        Envoi</a:t>
            </a:r>
            <a:r>
              <a:rPr lang="fr-FR" altLang="fr-FR" sz="1600" b="1" baseline="30000" dirty="0">
                <a:solidFill>
                  <a:srgbClr val="E41F19"/>
                </a:solidFill>
              </a:rPr>
              <a:t> ** </a:t>
            </a:r>
            <a:r>
              <a:rPr lang="fr-FR" altLang="fr-FR" sz="1600" b="1" baseline="30000" dirty="0">
                <a:solidFill>
                  <a:srgbClr val="40413F"/>
                </a:solidFill>
              </a:rPr>
              <a:t>              E-tickets </a:t>
            </a:r>
            <a:r>
              <a:rPr lang="fr-FR" altLang="fr-FR" sz="1600" b="1" baseline="30000" dirty="0">
                <a:solidFill>
                  <a:srgbClr val="E41F19"/>
                </a:solidFill>
              </a:rPr>
              <a:t>***</a:t>
            </a:r>
            <a:endParaRPr lang="fr-FR" altLang="fr-FR" sz="1600" b="1" baseline="30000" dirty="0">
              <a:solidFill>
                <a:srgbClr val="40413F"/>
              </a:solidFill>
            </a:endParaRPr>
          </a:p>
          <a:p>
            <a:pPr eaLnBrk="1" hangingPunct="1">
              <a:spcBef>
                <a:spcPct val="20000"/>
              </a:spcBef>
            </a:pPr>
            <a:r>
              <a:rPr lang="fr-FR" altLang="fr-FR" sz="800" dirty="0">
                <a:solidFill>
                  <a:srgbClr val="FF0000"/>
                </a:solidFill>
              </a:rPr>
              <a:t>*</a:t>
            </a:r>
            <a:r>
              <a:rPr lang="fr-FR" altLang="fr-FR" sz="700" dirty="0">
                <a:solidFill>
                  <a:srgbClr val="000000"/>
                </a:solidFill>
              </a:rPr>
              <a:t>Retrait de vos places à la billetterie de la salle 1h avant le début du spectacle/concert. Liste des personnes concernées à fournir lors de votre commande.</a:t>
            </a:r>
            <a:br>
              <a:rPr lang="fr-FR" altLang="fr-FR" sz="700" dirty="0">
                <a:solidFill>
                  <a:srgbClr val="000000"/>
                </a:solidFill>
              </a:rPr>
            </a:br>
            <a:r>
              <a:rPr lang="fr-FR" altLang="fr-FR" sz="800" dirty="0">
                <a:solidFill>
                  <a:srgbClr val="FF0000"/>
                </a:solidFill>
              </a:rPr>
              <a:t>**</a:t>
            </a:r>
            <a:r>
              <a:rPr lang="fr-FR" altLang="fr-FR" sz="700" dirty="0">
                <a:solidFill>
                  <a:srgbClr val="000000"/>
                </a:solidFill>
              </a:rPr>
              <a:t>Les expéditions se font en lettre suivie moyennant des frais d’envoi ainsi que des frais de gestion de 5,00 € de 1 à 10 places et de 7,00 € au-delà de 10 places expédiées.</a:t>
            </a:r>
            <a:br>
              <a:rPr lang="fr-FR" altLang="fr-FR" sz="700" dirty="0">
                <a:solidFill>
                  <a:srgbClr val="000000"/>
                </a:solidFill>
              </a:rPr>
            </a:br>
            <a:r>
              <a:rPr lang="fr-FR" altLang="fr-FR" sz="700" dirty="0">
                <a:solidFill>
                  <a:srgbClr val="FF0000"/>
                </a:solidFill>
              </a:rPr>
              <a:t>***</a:t>
            </a:r>
            <a:r>
              <a:rPr lang="fr-FR" altLang="fr-FR" sz="700" dirty="0">
                <a:solidFill>
                  <a:srgbClr val="000000"/>
                </a:solidFill>
              </a:rPr>
              <a:t>L’envoi des billets se fait par mail moyennant des frais de gestion de 1,20 € pour l’ensemble de votre commande. Chaque billet doit être imprimé car il comprend un code à barres unique et différent qui sera scanné à l’entrée de la salle. Attention à ne pas éditer deux fois le même billet car chaque code à barres ne peut être scanné qu’une seule fois. L’acheteur est seul responsable de l’utilisation qui est faite des e-tickets.</a:t>
            </a:r>
            <a:endParaRPr lang="fr-FR" altLang="fr-FR" sz="1200" baseline="30000" dirty="0">
              <a:solidFill>
                <a:srgbClr val="40413F"/>
              </a:solidFill>
            </a:endParaRPr>
          </a:p>
        </p:txBody>
      </p:sp>
      <p:sp>
        <p:nvSpPr>
          <p:cNvPr id="2063" name="Rectangle 6"/>
          <p:cNvSpPr>
            <a:spLocks noChangeArrowheads="1"/>
          </p:cNvSpPr>
          <p:nvPr/>
        </p:nvSpPr>
        <p:spPr bwMode="auto">
          <a:xfrm>
            <a:off x="384175" y="3929063"/>
            <a:ext cx="179388" cy="179387"/>
          </a:xfrm>
          <a:prstGeom prst="rect">
            <a:avLst/>
          </a:prstGeom>
          <a:noFill/>
          <a:ln w="15875">
            <a:solidFill>
              <a:srgbClr val="E41F1A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2064" name="Rectangle 109"/>
          <p:cNvSpPr>
            <a:spLocks noChangeArrowheads="1"/>
          </p:cNvSpPr>
          <p:nvPr/>
        </p:nvSpPr>
        <p:spPr bwMode="auto">
          <a:xfrm>
            <a:off x="4592638" y="3668713"/>
            <a:ext cx="179387" cy="179387"/>
          </a:xfrm>
          <a:prstGeom prst="rect">
            <a:avLst/>
          </a:prstGeom>
          <a:noFill/>
          <a:ln w="15875">
            <a:solidFill>
              <a:srgbClr val="E41F1A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2065" name="Rectangle 109"/>
          <p:cNvSpPr>
            <a:spLocks noChangeArrowheads="1"/>
          </p:cNvSpPr>
          <p:nvPr/>
        </p:nvSpPr>
        <p:spPr bwMode="auto">
          <a:xfrm>
            <a:off x="384175" y="3675063"/>
            <a:ext cx="179388" cy="179387"/>
          </a:xfrm>
          <a:prstGeom prst="rect">
            <a:avLst/>
          </a:prstGeom>
          <a:noFill/>
          <a:ln w="15875">
            <a:solidFill>
              <a:srgbClr val="E41F1A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2066" name="ZoneTexte 24"/>
          <p:cNvSpPr txBox="1">
            <a:spLocks noChangeArrowheads="1"/>
          </p:cNvSpPr>
          <p:nvPr/>
        </p:nvSpPr>
        <p:spPr bwMode="auto">
          <a:xfrm>
            <a:off x="247650" y="4942361"/>
            <a:ext cx="7029450" cy="283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25000"/>
              </a:spcBef>
            </a:pPr>
            <a:r>
              <a:rPr lang="fr-FR" altLang="fr-FR" sz="1400" b="1" dirty="0">
                <a:solidFill>
                  <a:srgbClr val="E41F1A"/>
                </a:solidFill>
              </a:rPr>
              <a:t>PROCÉDURE : </a:t>
            </a:r>
            <a:r>
              <a:rPr lang="fr-FR" altLang="fr-FR" sz="700" b="1" dirty="0">
                <a:solidFill>
                  <a:srgbClr val="E41F1A"/>
                </a:solidFill>
              </a:rPr>
              <a:t>Il est important de vérifier la disponibilité des places et de les réserver avant de nous faire parvenir votre règlement </a:t>
            </a:r>
            <a:endParaRPr lang="fr-FR" altLang="fr-FR" sz="1100" b="1" baseline="30000" dirty="0"/>
          </a:p>
        </p:txBody>
      </p:sp>
      <p:sp>
        <p:nvSpPr>
          <p:cNvPr id="2067" name="ZoneTexte 24"/>
          <p:cNvSpPr txBox="1">
            <a:spLocks noChangeArrowheads="1"/>
          </p:cNvSpPr>
          <p:nvPr/>
        </p:nvSpPr>
        <p:spPr bwMode="auto">
          <a:xfrm>
            <a:off x="263525" y="5227638"/>
            <a:ext cx="302260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lang="fr-FR" altLang="fr-FR" sz="1600" b="1" baseline="30000" dirty="0">
                <a:solidFill>
                  <a:srgbClr val="E41F1A"/>
                </a:solidFill>
              </a:rPr>
              <a:t>1/</a:t>
            </a:r>
            <a:r>
              <a:rPr lang="fr-FR" altLang="fr-FR" sz="1600" b="1" dirty="0">
                <a:solidFill>
                  <a:srgbClr val="E41F1A"/>
                </a:solidFill>
              </a:rPr>
              <a:t> </a:t>
            </a:r>
            <a:r>
              <a:rPr lang="fr-FR" altLang="fr-FR" sz="1600" b="1" baseline="30000" dirty="0">
                <a:solidFill>
                  <a:srgbClr val="40413F"/>
                </a:solidFill>
              </a:rPr>
              <a:t>Règlement par virement</a:t>
            </a:r>
            <a:endParaRPr lang="fr-FR" altLang="fr-FR" sz="1000" dirty="0">
              <a:solidFill>
                <a:srgbClr val="262623"/>
              </a:solidFill>
            </a:endParaRPr>
          </a:p>
          <a:p>
            <a:pPr algn="just" eaLnBrk="1" hangingPunct="1">
              <a:spcBef>
                <a:spcPct val="25000"/>
              </a:spcBef>
            </a:pPr>
            <a:r>
              <a:rPr lang="fr-FR" altLang="fr-FR" sz="800" dirty="0">
                <a:solidFill>
                  <a:srgbClr val="262623"/>
                </a:solidFill>
              </a:rPr>
              <a:t>Merci de bien vouloir nous envoyer le bon de commande complété par mail à </a:t>
            </a:r>
            <a:r>
              <a:rPr lang="fr-FR" altLang="fr-FR" sz="800" dirty="0">
                <a:solidFill>
                  <a:srgbClr val="262623"/>
                </a:solidFill>
                <a:hlinkClick r:id="rId5"/>
              </a:rPr>
              <a:t>ludivine@ospectacles.fr</a:t>
            </a:r>
            <a:r>
              <a:rPr lang="fr-FR" altLang="fr-FR" sz="800" dirty="0">
                <a:solidFill>
                  <a:srgbClr val="262623"/>
                </a:solidFill>
              </a:rPr>
              <a:t> lorsque le virement aura été effectué en nous indiquant la date du virement. </a:t>
            </a:r>
            <a:endParaRPr lang="fr-FR" altLang="fr-FR" sz="800" baseline="30000" dirty="0">
              <a:solidFill>
                <a:srgbClr val="262623"/>
              </a:solidFill>
            </a:endParaRPr>
          </a:p>
        </p:txBody>
      </p:sp>
      <p:sp>
        <p:nvSpPr>
          <p:cNvPr id="2068" name="ZoneTexte 26"/>
          <p:cNvSpPr txBox="1">
            <a:spLocks noChangeArrowheads="1"/>
          </p:cNvSpPr>
          <p:nvPr/>
        </p:nvSpPr>
        <p:spPr bwMode="auto">
          <a:xfrm>
            <a:off x="4033838" y="5227638"/>
            <a:ext cx="32321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lang="fr-FR" altLang="fr-FR" sz="1600" b="1" baseline="30000" dirty="0">
                <a:solidFill>
                  <a:srgbClr val="E41F19"/>
                </a:solidFill>
              </a:rPr>
              <a:t>2</a:t>
            </a:r>
            <a:r>
              <a:rPr lang="fr-FR" altLang="fr-FR" sz="1600" b="1" baseline="30000" dirty="0">
                <a:solidFill>
                  <a:srgbClr val="E41F1A"/>
                </a:solidFill>
              </a:rPr>
              <a:t>/</a:t>
            </a:r>
            <a:r>
              <a:rPr lang="fr-FR" altLang="fr-FR" sz="1600" b="1" dirty="0">
                <a:solidFill>
                  <a:srgbClr val="E41F1A"/>
                </a:solidFill>
              </a:rPr>
              <a:t> </a:t>
            </a:r>
            <a:r>
              <a:rPr lang="fr-FR" altLang="fr-FR" sz="1600" b="1" baseline="30000" dirty="0">
                <a:solidFill>
                  <a:srgbClr val="40413F"/>
                </a:solidFill>
              </a:rPr>
              <a:t>Règlement par chèque</a:t>
            </a:r>
            <a:endParaRPr lang="fr-FR" altLang="fr-FR" sz="1000" dirty="0">
              <a:solidFill>
                <a:srgbClr val="262623"/>
              </a:solidFill>
            </a:endParaRPr>
          </a:p>
          <a:p>
            <a:pPr eaLnBrk="1" hangingPunct="1">
              <a:spcBef>
                <a:spcPts val="0"/>
              </a:spcBef>
            </a:pPr>
            <a:r>
              <a:rPr lang="fr-FR" altLang="fr-FR" sz="800" dirty="0">
                <a:solidFill>
                  <a:srgbClr val="262623"/>
                </a:solidFill>
              </a:rPr>
              <a:t>Merci de bien vouloir nous faire parvenir par courrier à nos bureaux à Nantes votre règlement par chèque (libellé à l’ordre de O Spectacles) et le bon de commande complété.</a:t>
            </a: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95263" y="2886075"/>
            <a:ext cx="7172325" cy="287338"/>
          </a:xfrm>
          <a:prstGeom prst="rect">
            <a:avLst/>
          </a:prstGeom>
          <a:ln w="6350">
            <a:solidFill>
              <a:srgbClr val="E41F1A"/>
            </a:solidFill>
            <a:prstDash val="sysDot"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4306" tIns="52153" rIns="104306" bIns="52153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5000"/>
              </a:spcBef>
              <a:defRPr/>
            </a:pPr>
            <a:endParaRPr lang="fr-FR" altLang="fr-FR" sz="100" dirty="0"/>
          </a:p>
        </p:txBody>
      </p:sp>
      <p:sp>
        <p:nvSpPr>
          <p:cNvPr id="2070" name="ZoneTexte 24"/>
          <p:cNvSpPr txBox="1">
            <a:spLocks noChangeArrowheads="1"/>
          </p:cNvSpPr>
          <p:nvPr/>
        </p:nvSpPr>
        <p:spPr bwMode="auto">
          <a:xfrm>
            <a:off x="252413" y="2895600"/>
            <a:ext cx="7029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lang="fr-FR" altLang="fr-FR" sz="1400" b="1">
                <a:solidFill>
                  <a:srgbClr val="E41F1A"/>
                </a:solidFill>
              </a:rPr>
              <a:t>VOTRE DEMANDE :          </a:t>
            </a:r>
            <a:r>
              <a:rPr lang="fr-FR" altLang="fr-FR" sz="1200">
                <a:solidFill>
                  <a:srgbClr val="262623"/>
                </a:solidFill>
              </a:rPr>
              <a:t>Commande             Réservation</a:t>
            </a:r>
            <a:endParaRPr lang="fr-FR" altLang="fr-FR" sz="1200" baseline="30000">
              <a:solidFill>
                <a:srgbClr val="262623"/>
              </a:solidFill>
            </a:endParaRPr>
          </a:p>
        </p:txBody>
      </p:sp>
      <p:sp>
        <p:nvSpPr>
          <p:cNvPr id="2071" name="Rectangle 6"/>
          <p:cNvSpPr>
            <a:spLocks noChangeArrowheads="1"/>
          </p:cNvSpPr>
          <p:nvPr/>
        </p:nvSpPr>
        <p:spPr bwMode="auto">
          <a:xfrm>
            <a:off x="2220913" y="2947988"/>
            <a:ext cx="179387" cy="179387"/>
          </a:xfrm>
          <a:prstGeom prst="rect">
            <a:avLst/>
          </a:prstGeom>
          <a:noFill/>
          <a:ln w="15875">
            <a:solidFill>
              <a:srgbClr val="E41F1A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2072" name="Rectangle 6"/>
          <p:cNvSpPr>
            <a:spLocks noChangeArrowheads="1"/>
          </p:cNvSpPr>
          <p:nvPr/>
        </p:nvSpPr>
        <p:spPr bwMode="auto">
          <a:xfrm>
            <a:off x="3589338" y="2940050"/>
            <a:ext cx="179387" cy="179388"/>
          </a:xfrm>
          <a:prstGeom prst="rect">
            <a:avLst/>
          </a:prstGeom>
          <a:noFill/>
          <a:ln w="15875">
            <a:solidFill>
              <a:srgbClr val="E41F1A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graphicFrame>
        <p:nvGraphicFramePr>
          <p:cNvPr id="32" name="Tableau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913995"/>
              </p:ext>
            </p:extLst>
          </p:nvPr>
        </p:nvGraphicFramePr>
        <p:xfrm>
          <a:off x="195263" y="6192838"/>
          <a:ext cx="7172325" cy="3236908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186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99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74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00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88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57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8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</a:rPr>
                        <a:t>CONCERTS / SPECTACLES</a:t>
                      </a:r>
                      <a:endParaRPr kumimoji="0" lang="fr-FR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72000" marR="72000" marT="35978" marB="3597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1F1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8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</a:rPr>
                        <a:t>DATE</a:t>
                      </a:r>
                      <a:endParaRPr kumimoji="0" lang="fr-FR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72000" marR="72000" marT="35978" marB="35978" anchor="ctr" horzOverflow="overflow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1F1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8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</a:rPr>
                        <a:t>CATÉGORIES DE PLACE</a:t>
                      </a:r>
                      <a:endParaRPr kumimoji="0" lang="fr-FR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72000" marR="72000" marT="35978" marB="35978" anchor="ctr" horzOverflow="overflow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1F1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8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</a:rPr>
                        <a:t>TARIFS</a:t>
                      </a:r>
                      <a:endParaRPr kumimoji="0" lang="fr-FR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72000" marR="72000" marT="35978" marB="35978" anchor="ctr" horzOverflow="overflow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1F1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8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</a:rPr>
                        <a:t>NBRE DE PLACES</a:t>
                      </a:r>
                      <a:endParaRPr kumimoji="0" lang="fr-FR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72000" marR="72000" marT="35978" marB="35978" anchor="ctr" horzOverflow="overflow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1F1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8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</a:rPr>
                        <a:t>TOTAL</a:t>
                      </a:r>
                      <a:endParaRPr kumimoji="0" lang="fr-FR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72000" marR="72000" marT="35978" marB="35978" anchor="ctr" horzOverflow="overflow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1F1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4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</a:endParaRPr>
                    </a:p>
                  </a:txBody>
                  <a:tcPr marL="72000" marR="72000" marT="35978" marB="3597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78" marB="35978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78" marB="35978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78" marB="35978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78" marB="35978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78" marB="35978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0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</a:endParaRPr>
                    </a:p>
                  </a:txBody>
                  <a:tcPr marL="72000" marR="72000" marT="35978" marB="3597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78" marB="35978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78" marB="35978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78" marB="35978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78" marB="35978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78" marB="35978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0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</a:endParaRPr>
                    </a:p>
                  </a:txBody>
                  <a:tcPr marL="72000" marR="72000" marT="35978" marB="3597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78" marB="35978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78" marB="35978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78" marB="35978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78" marB="35978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78" marB="35978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70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78" marB="3597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78" marB="35978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78" marB="35978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78" marB="35978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78" marB="35978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78" marB="35978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70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78" marB="3597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78" marB="35978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78" marB="35978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78" marB="35978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78" marB="35978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78" marB="35978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70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</a:endParaRPr>
                    </a:p>
                  </a:txBody>
                  <a:tcPr marL="72000" marR="72000" marT="35978" marB="3597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78" marB="35978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78" marB="35978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78" marB="35978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78" marB="35978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78" marB="35978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70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78" marB="3597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78" marB="35978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78" marB="35978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78" marB="35978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78" marB="35978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78" marB="35978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70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78" marB="3597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78" marB="35978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78" marB="35978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78" marB="35978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78" marB="35978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78" marB="35978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70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78" marB="3597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78" marB="35978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78" marB="35978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78" marB="35978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78" marB="35978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78" marB="35978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143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71957" marB="7195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6000" marB="36000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6000" marB="36000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6000" marB="36000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</a:rPr>
                        <a:t>Frais d’envoi :</a:t>
                      </a:r>
                    </a:p>
                  </a:txBody>
                  <a:tcPr marL="72000" marR="72000" marT="71957" marB="71957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41F1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71957" marB="71957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143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71957" marB="7195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6000" marB="36000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6000" marB="36000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6000" marB="36000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</a:rPr>
                        <a:t>TOTAL :</a:t>
                      </a:r>
                    </a:p>
                  </a:txBody>
                  <a:tcPr marL="72000" marR="72000" marT="71957" marB="71957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1F1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71957" marB="71957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2161" name="Image 2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223290">
            <a:off x="6982619" y="2432844"/>
            <a:ext cx="3381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62" name="Image 2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023782">
            <a:off x="207963" y="1576388"/>
            <a:ext cx="128587" cy="12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63" name="Image 2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023782">
            <a:off x="207963" y="3402013"/>
            <a:ext cx="128587" cy="12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64" name="Image 2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338592">
            <a:off x="6336507" y="3353594"/>
            <a:ext cx="177800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65" name="Image 3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338592">
            <a:off x="4810125" y="1441450"/>
            <a:ext cx="177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66" name="Image 3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023782">
            <a:off x="207963" y="5019675"/>
            <a:ext cx="128588" cy="12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Rectangle 6">
            <a:extLst>
              <a:ext uri="{FF2B5EF4-FFF2-40B4-BE49-F238E27FC236}">
                <a16:creationId xmlns:a16="http://schemas.microsoft.com/office/drawing/2014/main" id="{2D25DFC7-C433-4BAF-A88A-D683FE2A15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4881" y="3925895"/>
            <a:ext cx="179388" cy="179387"/>
          </a:xfrm>
          <a:prstGeom prst="rect">
            <a:avLst/>
          </a:prstGeom>
          <a:noFill/>
          <a:ln w="15875">
            <a:solidFill>
              <a:srgbClr val="E41F1A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218"/>
          <p:cNvSpPr txBox="1">
            <a:spLocks noChangeArrowheads="1"/>
          </p:cNvSpPr>
          <p:nvPr/>
        </p:nvSpPr>
        <p:spPr bwMode="auto">
          <a:xfrm>
            <a:off x="49213" y="9663113"/>
            <a:ext cx="7434262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6" tIns="52153" rIns="104306" bIns="52153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60000"/>
              </a:lnSpc>
              <a:spcBef>
                <a:spcPct val="50000"/>
              </a:spcBef>
              <a:defRPr/>
            </a:pPr>
            <a:r>
              <a:rPr lang="fr-FR" altLang="fr-FR" sz="1100" b="1" dirty="0">
                <a:solidFill>
                  <a:srgbClr val="E41F1A"/>
                </a:solidFill>
              </a:rPr>
              <a:t>Légende : </a:t>
            </a:r>
            <a:r>
              <a:rPr lang="fr-FR" altLang="fr-FR" sz="1100" b="1" dirty="0">
                <a:solidFill>
                  <a:schemeClr val="bg2">
                    <a:lumMod val="50000"/>
                  </a:schemeClr>
                </a:solidFill>
              </a:rPr>
              <a:t>D :</a:t>
            </a:r>
            <a:r>
              <a:rPr lang="fr-FR" altLang="fr-FR" sz="1100" dirty="0">
                <a:solidFill>
                  <a:schemeClr val="bg2">
                    <a:lumMod val="50000"/>
                  </a:schemeClr>
                </a:solidFill>
              </a:rPr>
              <a:t> Debout </a:t>
            </a:r>
            <a:r>
              <a:rPr lang="fr-FR" altLang="fr-FR" sz="1100" b="1" dirty="0">
                <a:solidFill>
                  <a:schemeClr val="bg2">
                    <a:lumMod val="50000"/>
                  </a:schemeClr>
                </a:solidFill>
              </a:rPr>
              <a:t>- AD : </a:t>
            </a:r>
            <a:r>
              <a:rPr lang="fr-FR" altLang="fr-FR" sz="1100" dirty="0">
                <a:solidFill>
                  <a:schemeClr val="bg2">
                    <a:lumMod val="50000"/>
                  </a:schemeClr>
                </a:solidFill>
              </a:rPr>
              <a:t>Assis/debout placement libre </a:t>
            </a:r>
            <a:r>
              <a:rPr lang="fr-FR" altLang="fr-FR" sz="1100" b="1" dirty="0">
                <a:solidFill>
                  <a:schemeClr val="bg2">
                    <a:lumMod val="50000"/>
                  </a:schemeClr>
                </a:solidFill>
              </a:rPr>
              <a:t>- ANN : </a:t>
            </a:r>
            <a:r>
              <a:rPr lang="fr-FR" altLang="fr-FR" sz="1100" dirty="0">
                <a:solidFill>
                  <a:schemeClr val="bg2">
                    <a:lumMod val="50000"/>
                  </a:schemeClr>
                </a:solidFill>
              </a:rPr>
              <a:t>Assis non numéroté </a:t>
            </a:r>
            <a:r>
              <a:rPr lang="fr-FR" altLang="fr-FR" sz="1100" b="1" dirty="0">
                <a:solidFill>
                  <a:schemeClr val="bg2">
                    <a:lumMod val="50000"/>
                  </a:schemeClr>
                </a:solidFill>
              </a:rPr>
              <a:t>- AN : </a:t>
            </a:r>
            <a:r>
              <a:rPr lang="fr-FR" altLang="fr-FR" sz="1100" dirty="0">
                <a:solidFill>
                  <a:schemeClr val="bg2">
                    <a:lumMod val="50000"/>
                  </a:schemeClr>
                </a:solidFill>
              </a:rPr>
              <a:t>Assis numéroté </a:t>
            </a:r>
            <a:r>
              <a:rPr lang="fr-FR" altLang="fr-FR" sz="1100" b="1" dirty="0">
                <a:solidFill>
                  <a:schemeClr val="bg2">
                    <a:lumMod val="50000"/>
                  </a:schemeClr>
                </a:solidFill>
              </a:rPr>
              <a:t>– DP : </a:t>
            </a:r>
            <a:r>
              <a:rPr lang="fr-FR" altLang="fr-FR" sz="1100" dirty="0">
                <a:solidFill>
                  <a:schemeClr val="bg2">
                    <a:lumMod val="50000"/>
                  </a:schemeClr>
                </a:solidFill>
              </a:rPr>
              <a:t>Dernières Places</a:t>
            </a:r>
          </a:p>
        </p:txBody>
      </p:sp>
      <p:pic>
        <p:nvPicPr>
          <p:cNvPr id="3075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7558087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Imag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9664700"/>
            <a:ext cx="7558087" cy="104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2771775" y="10148888"/>
            <a:ext cx="4789488" cy="56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6" tIns="52153" rIns="104306" bIns="52153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fr-FR" altLang="fr-FR" sz="1500" b="1" baseline="30000">
                <a:solidFill>
                  <a:srgbClr val="41413F"/>
                </a:solidFill>
              </a:rPr>
              <a:t>Réservations et informations : </a:t>
            </a:r>
            <a:r>
              <a:rPr lang="fr-FR" altLang="fr-FR" sz="1500" b="1" baseline="30000">
                <a:solidFill>
                  <a:schemeClr val="bg1"/>
                </a:solidFill>
              </a:rPr>
              <a:t>02 40 48 97 30 / ludivine@ospectacles.fr</a:t>
            </a:r>
          </a:p>
          <a:p>
            <a:pPr>
              <a:lnSpc>
                <a:spcPct val="150000"/>
              </a:lnSpc>
            </a:pPr>
            <a:r>
              <a:rPr lang="fr-FR" altLang="fr-FR" sz="1500" b="1" baseline="30000">
                <a:solidFill>
                  <a:srgbClr val="41413F"/>
                </a:solidFill>
              </a:rPr>
              <a:t>Commandes : </a:t>
            </a:r>
            <a:r>
              <a:rPr lang="fr-FR" altLang="fr-FR" sz="1500" b="1" baseline="30000">
                <a:solidFill>
                  <a:schemeClr val="bg1"/>
                </a:solidFill>
              </a:rPr>
              <a:t>Merci d’utiliser le bon de commande</a:t>
            </a:r>
          </a:p>
        </p:txBody>
      </p:sp>
      <p:sp>
        <p:nvSpPr>
          <p:cNvPr id="3078" name="Text Box 2"/>
          <p:cNvSpPr txBox="1">
            <a:spLocks noChangeArrowheads="1"/>
          </p:cNvSpPr>
          <p:nvPr/>
        </p:nvSpPr>
        <p:spPr bwMode="auto">
          <a:xfrm>
            <a:off x="190500" y="10461625"/>
            <a:ext cx="2457450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6" tIns="52153" rIns="104306" bIns="52153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fr-FR" altLang="fr-FR" sz="1300" b="1" baseline="30000" dirty="0">
                <a:solidFill>
                  <a:schemeClr val="bg1"/>
                </a:solidFill>
              </a:rPr>
              <a:t>21 quai Ferdinand Favre - 44000 Nantes</a:t>
            </a:r>
          </a:p>
        </p:txBody>
      </p:sp>
      <p:sp>
        <p:nvSpPr>
          <p:cNvPr id="3079" name="Text Box 2"/>
          <p:cNvSpPr txBox="1">
            <a:spLocks noChangeArrowheads="1"/>
          </p:cNvSpPr>
          <p:nvPr/>
        </p:nvSpPr>
        <p:spPr bwMode="auto">
          <a:xfrm>
            <a:off x="1588" y="9769475"/>
            <a:ext cx="7559675" cy="22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6" tIns="52153" rIns="104306" bIns="52153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fr-FR" altLang="fr-FR" sz="1400" i="1" baseline="30000">
                <a:solidFill>
                  <a:schemeClr val="bg1"/>
                </a:solidFill>
              </a:rPr>
              <a:t>N.B. : Nous vous attribuons les meilleures places disponibles au moment de votre commande. Nous contacter si besoin.</a:t>
            </a:r>
            <a:endParaRPr lang="fr-FR" altLang="fr-FR" sz="1400" b="1" baseline="30000">
              <a:solidFill>
                <a:schemeClr val="bg1"/>
              </a:solidFill>
            </a:endParaRPr>
          </a:p>
        </p:txBody>
      </p:sp>
      <p:graphicFrame>
        <p:nvGraphicFramePr>
          <p:cNvPr id="32" name="Tableau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283123"/>
              </p:ext>
            </p:extLst>
          </p:nvPr>
        </p:nvGraphicFramePr>
        <p:xfrm>
          <a:off x="195263" y="1355725"/>
          <a:ext cx="7172325" cy="8042219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186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99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74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00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88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57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8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</a:rPr>
                        <a:t>CONCERTS / SPECTACLES</a:t>
                      </a:r>
                      <a:endParaRPr kumimoji="0" lang="fr-FR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72000" marR="72000" marT="35983" marB="35983" anchor="ctr" horzOverflow="overflow"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1F1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8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</a:rPr>
                        <a:t>DATE</a:t>
                      </a:r>
                      <a:endParaRPr kumimoji="0" lang="fr-FR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1F1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8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</a:rPr>
                        <a:t>CATÉGORIES DE PLACE</a:t>
                      </a:r>
                      <a:endParaRPr kumimoji="0" lang="fr-FR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1F1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8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</a:rPr>
                        <a:t>TARIFS</a:t>
                      </a:r>
                      <a:endParaRPr kumimoji="0" lang="fr-FR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1F1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8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</a:rPr>
                        <a:t>NBRE DE PLACES</a:t>
                      </a:r>
                      <a:endParaRPr kumimoji="0" lang="fr-FR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1F1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8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</a:rPr>
                        <a:t>TOTAL</a:t>
                      </a:r>
                      <a:endParaRPr kumimoji="0" lang="fr-FR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1F1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5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</a:endParaRPr>
                    </a:p>
                  </a:txBody>
                  <a:tcPr marL="72000" marR="72000" marT="35983" marB="35983" anchor="ctr" horzOverflow="overflow"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0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</a:endParaRPr>
                    </a:p>
                  </a:txBody>
                  <a:tcPr marL="72000" marR="72000" marT="35983" marB="35983" anchor="ctr" horzOverflow="overflow"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0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</a:endParaRPr>
                    </a:p>
                  </a:txBody>
                  <a:tcPr marL="72000" marR="72000" marT="35983" marB="35983" anchor="ctr" horzOverflow="overflow"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70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70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70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</a:endParaRPr>
                    </a:p>
                  </a:txBody>
                  <a:tcPr marL="72000" marR="72000" marT="35983" marB="35983" anchor="ctr" horzOverflow="overflow"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70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70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70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69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69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69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69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69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69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69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669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669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669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669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669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669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669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669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669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669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669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5983" marB="35983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241464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71966" marB="71966" anchor="ctr" horzOverflow="overflow"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6000" marB="36000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6000" marB="36000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6000" marB="36000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</a:rPr>
                        <a:t>Frais d’envoi :</a:t>
                      </a:r>
                    </a:p>
                  </a:txBody>
                  <a:tcPr marL="72000" marR="72000" marT="71966" marB="71966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41F1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71966" marB="71966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241464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71966" marB="71966" anchor="ctr" horzOverflow="overflow"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36000" marB="36000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6000" marB="36000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72000" marR="72000" marT="36000" marB="36000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</a:rPr>
                        <a:t>TOTAL :</a:t>
                      </a:r>
                    </a:p>
                  </a:txBody>
                  <a:tcPr marL="72000" marR="72000" marT="71966" marB="71966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E41F1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2000" marR="72000" marT="71966" marB="71966"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8628</TotalTime>
  <Words>540</Words>
  <Application>Microsoft Office PowerPoint</Application>
  <PresentationFormat>Personnalisé</PresentationFormat>
  <Paragraphs>47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Arial Black</vt:lpstr>
      <vt:lpstr>Modèle par défaut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Radical</dc:creator>
  <cp:lastModifiedBy>Ludivine Gallerand</cp:lastModifiedBy>
  <cp:revision>3128</cp:revision>
  <cp:lastPrinted>2016-01-26T11:18:53Z</cp:lastPrinted>
  <dcterms:created xsi:type="dcterms:W3CDTF">2006-02-10T14:02:15Z</dcterms:created>
  <dcterms:modified xsi:type="dcterms:W3CDTF">2022-09-02T12:43:20Z</dcterms:modified>
</cp:coreProperties>
</file>